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16"/>
  </p:notesMasterIdLst>
  <p:sldIdLst>
    <p:sldId id="256" r:id="rId2"/>
    <p:sldId id="521" r:id="rId3"/>
    <p:sldId id="549" r:id="rId4"/>
    <p:sldId id="552" r:id="rId5"/>
    <p:sldId id="526" r:id="rId6"/>
    <p:sldId id="533" r:id="rId7"/>
    <p:sldId id="534" r:id="rId8"/>
    <p:sldId id="535" r:id="rId9"/>
    <p:sldId id="542" r:id="rId10"/>
    <p:sldId id="543" r:id="rId11"/>
    <p:sldId id="544" r:id="rId12"/>
    <p:sldId id="545" r:id="rId13"/>
    <p:sldId id="546" r:id="rId14"/>
    <p:sldId id="548" r:id="rId15"/>
  </p:sldIdLst>
  <p:sldSz cx="9144000" cy="6858000" type="screen4x3"/>
  <p:notesSz cx="6858000" cy="9144000"/>
  <p:embeddedFontLst>
    <p:embeddedFont>
      <p:font typeface="Tahoma" pitchFamily="34" charset="0"/>
      <p:regular r:id="rId17"/>
      <p:bold r:id="rId18"/>
    </p:embeddedFont>
    <p:embeddedFont>
      <p:font typeface="Calibri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2787"/>
    <p:restoredTop sz="90929"/>
  </p:normalViewPr>
  <p:slideViewPr>
    <p:cSldViewPr>
      <p:cViewPr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Čuvar mesta za zaglavlj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B9D6895-1EE8-4179-AF38-A72341A40D05}" type="datetimeFigureOut">
              <a:rPr lang="en-US"/>
              <a:pPr>
                <a:defRPr/>
              </a:pPr>
              <a:t>8/30/2024</a:t>
            </a:fld>
            <a:endParaRPr lang="en-US"/>
          </a:p>
        </p:txBody>
      </p:sp>
      <p:sp>
        <p:nvSpPr>
          <p:cNvPr id="4" name="Čuvar mesta za sliku na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Čuvar mesta za napomen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r-Latn-CS" noProof="0"/>
              <a:t>Kliknite i uredite tekst</a:t>
            </a:r>
          </a:p>
          <a:p>
            <a:pPr lvl="1"/>
            <a:r>
              <a:rPr lang="sr-Latn-CS" noProof="0"/>
              <a:t>Drugi nivo</a:t>
            </a:r>
          </a:p>
          <a:p>
            <a:pPr lvl="2"/>
            <a:r>
              <a:rPr lang="sr-Latn-CS" noProof="0"/>
              <a:t>Treći nivo</a:t>
            </a:r>
          </a:p>
          <a:p>
            <a:pPr lvl="3"/>
            <a:r>
              <a:rPr lang="sr-Latn-CS" noProof="0"/>
              <a:t>Četvrti nivo</a:t>
            </a:r>
          </a:p>
          <a:p>
            <a:pPr lvl="4"/>
            <a:r>
              <a:rPr lang="sr-Latn-CS" noProof="0"/>
              <a:t>Peti nivo</a:t>
            </a:r>
            <a:endParaRPr lang="en-US" noProof="0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EE8F6AB2-263A-49EF-B5F2-6743A4CB41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9612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cs typeface="+mn-cs"/>
                </a:endParaRPr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297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297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95D47-D7EB-408A-9B13-BAD9CEF721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E5E9E-DE8A-42AB-9A83-0D8D435CF0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62884-B693-4EB7-9A86-DDE1EC3899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slov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abelu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F3BFE-AF24-4332-8240-5474B80B7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sr-Latn-CS" dirty="0"/>
              <a:t>Kliknite i uredite tekst</a:t>
            </a:r>
          </a:p>
          <a:p>
            <a:pPr lvl="1"/>
            <a:r>
              <a:rPr lang="sr-Latn-CS" dirty="0"/>
              <a:t>Drugi nivo</a:t>
            </a:r>
          </a:p>
          <a:p>
            <a:pPr lvl="2"/>
            <a:r>
              <a:rPr lang="sr-Latn-CS" dirty="0"/>
              <a:t>Treći nivo</a:t>
            </a:r>
          </a:p>
          <a:p>
            <a:pPr lvl="3"/>
            <a:r>
              <a:rPr lang="sr-Latn-CS" dirty="0"/>
              <a:t>Četvrti nivo</a:t>
            </a:r>
          </a:p>
          <a:p>
            <a:pPr lvl="4"/>
            <a:r>
              <a:rPr lang="sr-Latn-CS" dirty="0"/>
              <a:t>Peti nivo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F9FE1-5368-4561-8B15-701D0C4BF2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ECDAA-7662-4F9B-B615-02341648F8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6A931-FA9B-4BDB-A55A-D1AC852A32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5" name="Čuvar mesta za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E52AF-834F-44B8-8658-0DD6146C2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6709C-4340-4BC0-B182-33A9295DE9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4231D-4506-48C7-9021-188A7023F1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CS"/>
              <a:t>Kliknite i uredite tekst</a:t>
            </a:r>
          </a:p>
          <a:p>
            <a:pPr lvl="1"/>
            <a:r>
              <a:rPr lang="sr-Latn-CS"/>
              <a:t>Drugi nivo</a:t>
            </a:r>
          </a:p>
          <a:p>
            <a:pPr lvl="2"/>
            <a:r>
              <a:rPr lang="sr-Latn-CS"/>
              <a:t>Treći nivo</a:t>
            </a:r>
          </a:p>
          <a:p>
            <a:pPr lvl="3"/>
            <a:r>
              <a:rPr lang="sr-Latn-CS"/>
              <a:t>Četvrti nivo</a:t>
            </a:r>
          </a:p>
          <a:p>
            <a:pPr lvl="4"/>
            <a:r>
              <a:rPr lang="sr-Latn-CS"/>
              <a:t>Peti nivo</a:t>
            </a:r>
            <a:endParaRPr lang="en-US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52167-2F84-49F3-99A5-0A8F5EF0C6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r-Latn-CS"/>
              <a:t>Kliknite i uredite naslov mastera</a:t>
            </a:r>
            <a:endParaRPr lang="en-US"/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r-Latn-CS"/>
              <a:t>Kliknite i uredite tekst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9C7E-3B37-4AB4-9E74-D040F58B4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cs typeface="+mn-cs"/>
              </a:endParaRPr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Kliknite i uredite tekst</a:t>
            </a:r>
          </a:p>
          <a:p>
            <a:pPr lvl="1"/>
            <a:r>
              <a:rPr lang="sr-Latn-CS" altLang="en-US"/>
              <a:t>Drugi nivo</a:t>
            </a:r>
          </a:p>
          <a:p>
            <a:pPr lvl="2"/>
            <a:r>
              <a:rPr lang="sr-Latn-CS" altLang="en-US"/>
              <a:t>Treći nivo</a:t>
            </a:r>
          </a:p>
          <a:p>
            <a:pPr lvl="3"/>
            <a:r>
              <a:rPr lang="sr-Latn-CS" altLang="en-US"/>
              <a:t>Četvrti nivo</a:t>
            </a:r>
          </a:p>
          <a:p>
            <a:pPr lvl="4"/>
            <a:r>
              <a:rPr lang="sr-Latn-CS" altLang="en-US"/>
              <a:t>Peti nivo</a:t>
            </a:r>
            <a:endParaRPr lang="en-US" altLang="en-US"/>
          </a:p>
        </p:txBody>
      </p:sp>
      <p:sp>
        <p:nvSpPr>
          <p:cNvPr id="28737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8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87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cs typeface="Arial" charset="0"/>
              </a:defRPr>
            </a:lvl1pPr>
          </a:lstStyle>
          <a:p>
            <a:pPr>
              <a:defRPr/>
            </a:pPr>
            <a:fld id="{11699FF7-59DF-41FD-8804-F63E5C547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67" r:id="rId1"/>
    <p:sldLayoutId id="2147484768" r:id="rId2"/>
    <p:sldLayoutId id="2147484757" r:id="rId3"/>
    <p:sldLayoutId id="2147484758" r:id="rId4"/>
    <p:sldLayoutId id="2147484759" r:id="rId5"/>
    <p:sldLayoutId id="2147484760" r:id="rId6"/>
    <p:sldLayoutId id="2147484761" r:id="rId7"/>
    <p:sldLayoutId id="2147484762" r:id="rId8"/>
    <p:sldLayoutId id="2147484763" r:id="rId9"/>
    <p:sldLayoutId id="2147484764" r:id="rId10"/>
    <p:sldLayoutId id="2147484765" r:id="rId11"/>
    <p:sldLayoutId id="214748476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3733800"/>
            <a:ext cx="6019800" cy="1143000"/>
          </a:xfrm>
        </p:spPr>
        <p:txBody>
          <a:bodyPr/>
          <a:lstStyle/>
          <a:p>
            <a:pPr algn="ctr"/>
            <a:r>
              <a:rPr lang="en-US" sz="2400"/>
              <a:t/>
            </a:r>
            <a:br>
              <a:rPr lang="en-US" sz="2400"/>
            </a:br>
            <a:r>
              <a:rPr lang="sr-Cyrl-CS" sz="3600" b="1"/>
              <a:t>МИШИЋНЕ ДИСТРОФИЈЕ КОД ДЕЦЕ</a:t>
            </a:r>
            <a:r>
              <a:rPr lang="en-US" sz="3200"/>
              <a:t/>
            </a:r>
            <a:br>
              <a:rPr lang="en-US" sz="3200"/>
            </a:br>
            <a:endParaRPr lang="en-US" altLang="en-US" sz="2400" b="1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828800" y="457200"/>
            <a:ext cx="6265863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n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Cyrl-RS" altLang="en-US" sz="1600" b="1" dirty="0">
                <a:latin typeface="+mj-lt"/>
                <a:cs typeface="Arial" pitchFamily="34" charset="0"/>
              </a:rPr>
              <a:t>Универзитет у 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Кр</a:t>
            </a:r>
            <a:r>
              <a:rPr lang="en-US" altLang="en-US" sz="1600" b="1" dirty="0">
                <a:latin typeface="+mj-lt"/>
                <a:cs typeface="Arial" pitchFamily="34" charset="0"/>
              </a:rPr>
              <a:t>a</a:t>
            </a:r>
            <a:r>
              <a:rPr lang="sr-Cyrl-RS" altLang="en-US" sz="1600" b="1" dirty="0" err="1">
                <a:latin typeface="+mj-lt"/>
                <a:cs typeface="Arial" pitchFamily="34" charset="0"/>
              </a:rPr>
              <a:t>гујевцу</a:t>
            </a:r>
            <a:endParaRPr lang="sr-Cyrl-RS" altLang="en-US" sz="1600" b="1" dirty="0">
              <a:latin typeface="+mj-lt"/>
              <a:cs typeface="Arial" pitchFamily="34" charset="0"/>
            </a:endParaRPr>
          </a:p>
          <a:p>
            <a:pPr eaLnBrk="1" hangingPunct="1"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Cyrl-RS" altLang="en-US" sz="1900" b="1" dirty="0">
                <a:latin typeface="+mj-lt"/>
                <a:cs typeface="Arial" pitchFamily="34" charset="0"/>
              </a:rPr>
              <a:t>ФАКУЛТЕТ МЕДИЦИНСКИХ НАУКА</a:t>
            </a:r>
            <a:endParaRPr lang="en-US" altLang="en-US" sz="1900" dirty="0">
              <a:latin typeface="+mj-lt"/>
              <a:cs typeface="Arial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250"/>
            <a:ext cx="762000" cy="103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262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Рехабилитација</a:t>
            </a:r>
            <a:r>
              <a:rPr lang="en-US"/>
              <a:t> </a:t>
            </a:r>
          </a:p>
        </p:txBody>
      </p:sp>
      <p:sp>
        <p:nvSpPr>
          <p:cNvPr id="1331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/>
              <a:t>Главни циљ физикалне терапије </a:t>
            </a:r>
            <a:r>
              <a:rPr lang="en-US" b="1"/>
              <a:t>је очување снаге и флексибилности мишића и савлађивање  контрактура  у зглобовима</a:t>
            </a:r>
            <a:r>
              <a:rPr lang="en-US"/>
              <a:t>. Одржавање обима покрета у зглобовима.</a:t>
            </a:r>
          </a:p>
          <a:p>
            <a:r>
              <a:rPr lang="en-US"/>
              <a:t>Рехабилитација и значај у одржавању што боље моторне функције, спречавање настанка дефомитета. </a:t>
            </a:r>
          </a:p>
          <a:p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A87AB7-20B6-4D27-BB66-C2710C0078AA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  <p:transition advTm="48374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Рехабилитација</a:t>
            </a:r>
            <a:r>
              <a:rPr lang="en-US"/>
              <a:t> </a:t>
            </a:r>
          </a:p>
        </p:txBody>
      </p:sp>
      <p:sp>
        <p:nvSpPr>
          <p:cNvPr id="1433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Индикована је и примена ортоза и других помагала у активностима дневног живота.</a:t>
            </a:r>
          </a:p>
          <a:p>
            <a:r>
              <a:rPr lang="en-US"/>
              <a:t>У рехабилитационом третману значајном место заузима и </a:t>
            </a:r>
            <a:r>
              <a:rPr lang="en-US" b="1"/>
              <a:t>респираторна  рехабилитација </a:t>
            </a:r>
            <a:r>
              <a:rPr lang="en-US"/>
              <a:t>у циљу одржавања плућне функције.</a:t>
            </a:r>
          </a:p>
          <a:p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42F4FFD-8531-48E9-A1A4-783A069A47E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ransition advTm="20965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Основни задаци рехабилитације су</a:t>
            </a:r>
            <a:r>
              <a:rPr lang="en-US"/>
              <a:t>: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 превенција секундарне инвалидности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 што дуже очување снаге и употребљивости ослабљених мишићних група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 одлагање видљивих манифестација неспособности које угрожавају функционалне и социјалне вредности.</a:t>
            </a:r>
          </a:p>
          <a:p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AB02A16-A9EE-43ED-A75E-4BBC3D985875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  <p:transition advTm="22184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38200" y="533400"/>
            <a:ext cx="7772400" cy="5638800"/>
          </a:xfrm>
        </p:spPr>
        <p:txBody>
          <a:bodyPr/>
          <a:lstStyle/>
          <a:p>
            <a:r>
              <a:rPr lang="en-US" b="1" u="sng">
                <a:solidFill>
                  <a:srgbClr val="FF0000"/>
                </a:solidFill>
              </a:rPr>
              <a:t>КИНЕЗИТЕРАПИЈА:</a:t>
            </a:r>
          </a:p>
          <a:p>
            <a:pPr>
              <a:lnSpc>
                <a:spcPct val="150000"/>
              </a:lnSpc>
            </a:pPr>
            <a:r>
              <a:rPr lang="en-US"/>
              <a:t>У циљу одржавања и поправљања постојеће функције мишића, </a:t>
            </a:r>
          </a:p>
          <a:p>
            <a:pPr>
              <a:lnSpc>
                <a:spcPct val="150000"/>
              </a:lnSpc>
            </a:pPr>
            <a:r>
              <a:rPr lang="en-US"/>
              <a:t>координације покрета, </a:t>
            </a:r>
          </a:p>
          <a:p>
            <a:pPr>
              <a:lnSpc>
                <a:spcPct val="150000"/>
              </a:lnSpc>
            </a:pPr>
            <a:r>
              <a:rPr lang="en-US"/>
              <a:t>савлађивање контрактура, </a:t>
            </a:r>
          </a:p>
          <a:p>
            <a:pPr>
              <a:lnSpc>
                <a:spcPct val="150000"/>
              </a:lnSpc>
            </a:pPr>
            <a:r>
              <a:rPr lang="en-US"/>
              <a:t>спречавање настанка примарних и инактивитетних мишићних атрофија,</a:t>
            </a:r>
          </a:p>
          <a:p>
            <a:pPr>
              <a:lnSpc>
                <a:spcPct val="150000"/>
              </a:lnSpc>
            </a:pPr>
            <a:r>
              <a:rPr lang="en-US"/>
              <a:t>остеопорозе, </a:t>
            </a:r>
          </a:p>
          <a:p>
            <a:pPr>
              <a:lnSpc>
                <a:spcPct val="150000"/>
              </a:lnSpc>
            </a:pPr>
            <a:r>
              <a:rPr lang="en-US"/>
              <a:t>дефомитета кичменог стуба, </a:t>
            </a:r>
          </a:p>
          <a:p>
            <a:pPr>
              <a:lnSpc>
                <a:spcPct val="150000"/>
              </a:lnSpc>
            </a:pPr>
            <a:r>
              <a:rPr lang="en-US"/>
              <a:t>поремећаја циркулације, дисајне вежбе.</a:t>
            </a:r>
          </a:p>
          <a:p>
            <a:endParaRPr lang="en-US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1A68E7-7026-4B1B-A57B-86C790273C8B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  <p:transition advTm="2385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Физикална терапија </a:t>
            </a:r>
          </a:p>
        </p:txBody>
      </p:sp>
      <p:sp>
        <p:nvSpPr>
          <p:cNvPr id="1741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ТЕРМОТЕРАПИЈА  (као уводна у ктх)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ЕЛЕКТРОТЕРАПИЈА - ЕФ КЈ, КТД, 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ЕС експоненцијалним стријама, према ММТ-у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ХИДРОТЕРАПИЈА (хидрокинетске и хидротермалне процедуре)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МАСАЖА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РАДНА ТЕРАПИЈА</a:t>
            </a:r>
          </a:p>
          <a:p>
            <a:pPr>
              <a:lnSpc>
                <a:spcPct val="150000"/>
              </a:lnSpc>
              <a:buFont typeface="Tahoma" pitchFamily="34" charset="0"/>
              <a:buAutoNum type="arabicParenR"/>
            </a:pPr>
            <a:r>
              <a:rPr lang="en-US"/>
              <a:t>ПРИМЕНА ОРТОЗА</a:t>
            </a:r>
          </a:p>
          <a:p>
            <a:endParaRPr lang="en-US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78161D-3D84-477B-BA2E-3EEE87FD8BF8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  <p:transition advTm="30403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sr-Cyrl-BA" sz="3200" b="1"/>
              <a:t>Прогресивна мишићна дистрофија – Дишенова дистрофија</a:t>
            </a:r>
            <a:endParaRPr lang="en-US" sz="3200" b="1"/>
          </a:p>
        </p:txBody>
      </p:sp>
    </p:spTree>
  </p:cSld>
  <p:clrMapOvr>
    <a:masterClrMapping/>
  </p:clrMapOvr>
  <p:transition advTm="9445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Мишићна дистрофија спада у неуромускуларне болести.</a:t>
            </a:r>
          </a:p>
          <a:p>
            <a:r>
              <a:rPr lang="en-US"/>
              <a:t>Главни симптом мишићне дистрофије је слабљење мишића. </a:t>
            </a:r>
          </a:p>
          <a:p>
            <a:r>
              <a:rPr lang="en-US"/>
              <a:t>Најчешће се ради о слабљењу мишића руку и ногу. 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2C9793-94C4-4E45-9A86-9DD77626470F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advTm="15226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То је једна од дистрофија с најтежим последицама јер деца између 10 и 12. године почињу користити колица, а животни век им завршава у трећој деценији.</a:t>
            </a:r>
          </a:p>
          <a:p>
            <a:r>
              <a:rPr lang="en-US"/>
              <a:t> Јавља се на 1/ од 3500 мушке новорођене деце.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FE065D-94AD-4089-9DA5-0BDAB7C90080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 advTm="2056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/>
              <a:t>Мишићне дистрофије</a:t>
            </a:r>
            <a:endParaRPr lang="en-US" sz="3600" b="1"/>
          </a:p>
        </p:txBody>
      </p:sp>
      <p:sp>
        <p:nvSpPr>
          <p:cNvPr id="819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/>
              <a:t>Чине хетерогену групу наследних поремећаја које карактерише:</a:t>
            </a:r>
          </a:p>
          <a:p>
            <a:pPr>
              <a:lnSpc>
                <a:spcPct val="150000"/>
              </a:lnSpc>
            </a:pPr>
            <a:r>
              <a:rPr lang="ru-RU" b="1"/>
              <a:t>1.  прогресивна мишићна слабост и </a:t>
            </a:r>
          </a:p>
          <a:p>
            <a:pPr>
              <a:lnSpc>
                <a:spcPct val="150000"/>
              </a:lnSpc>
            </a:pPr>
            <a:r>
              <a:rPr lang="ru-RU" b="1"/>
              <a:t>2.  губитак мишића са различитом тежином и дистрибуцијом.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F58E9E-9C1C-490D-A2B0-BDB987D52B59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 advTm="15297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Клиничка слика- Дишенова дистрофија</a:t>
            </a:r>
          </a:p>
        </p:txBody>
      </p:sp>
      <p:sp>
        <p:nvSpPr>
          <p:cNvPr id="9219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Први симптоми обично се се не препознају до 3 године живота.</a:t>
            </a:r>
          </a:p>
          <a:p>
            <a:r>
              <a:rPr lang="en-US"/>
              <a:t>Међутим анамнестички се обично сазнаје да је код већине дечака моторни развој био успорен, често су проходали тек после 15 месеци живота. При ходу су </a:t>
            </a:r>
            <a:r>
              <a:rPr lang="en-US" b="1" u="sng"/>
              <a:t>непретни и често падају</a:t>
            </a:r>
            <a:r>
              <a:rPr lang="en-US"/>
              <a:t>.</a:t>
            </a:r>
          </a:p>
          <a:p>
            <a:r>
              <a:rPr lang="en-US"/>
              <a:t>Права клиничка слика се развија између 3-4 године: тешкоће при ходу, отежано устајање из чучња, позитиван Говерсов знак, слабост флексорних мишића, уз хипертрофију мишића задње ложе потколенице.</a:t>
            </a:r>
          </a:p>
          <a:p>
            <a:endParaRPr 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02D66D-3487-4054-A66F-67EE31066989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 advTm="4559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Због слабости екстензорне групе мишића ход је </a:t>
            </a:r>
            <a:r>
              <a:rPr lang="en-US" b="1"/>
              <a:t>“гегав”, </a:t>
            </a:r>
            <a:endParaRPr lang="sr-Latn-CS" b="1"/>
          </a:p>
          <a:p>
            <a:pPr>
              <a:lnSpc>
                <a:spcPct val="150000"/>
              </a:lnSpc>
            </a:pPr>
            <a:r>
              <a:rPr lang="en-US"/>
              <a:t>Уз изражену лумбалну лордозу, </a:t>
            </a:r>
          </a:p>
          <a:p>
            <a:pPr>
              <a:lnSpc>
                <a:spcPct val="150000"/>
              </a:lnSpc>
            </a:pPr>
            <a:r>
              <a:rPr lang="en-US"/>
              <a:t>Рамени појас је забачен  уназад, криласте лопатице.</a:t>
            </a:r>
          </a:p>
          <a:p>
            <a:pPr>
              <a:lnSpc>
                <a:spcPct val="150000"/>
              </a:lnSpc>
            </a:pPr>
            <a:r>
              <a:rPr lang="en-US"/>
              <a:t>Миопатично лице</a:t>
            </a:r>
          </a:p>
          <a:p>
            <a:r>
              <a:rPr lang="en-US"/>
              <a:t>Све се теже пењу уз степенице. </a:t>
            </a:r>
          </a:p>
          <a:p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98AFA6-99E6-49C3-94AF-FCAC18FE8F71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 advTm="1810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7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685800" y="1524000"/>
            <a:ext cx="5105400" cy="4114800"/>
          </a:xfrm>
        </p:spPr>
        <p:txBody>
          <a:bodyPr/>
          <a:lstStyle/>
          <a:p>
            <a:r>
              <a:rPr lang="en-US"/>
              <a:t>Постепено пацијент постаје непокретан, обично до 10-те године живота.</a:t>
            </a:r>
          </a:p>
          <a:p>
            <a:r>
              <a:rPr lang="en-US"/>
              <a:t>Долази до развоја контрактура, нарочито на ДЕ (АТЦ), након тога и ГЕ и развој кифосколиозе.</a:t>
            </a:r>
          </a:p>
          <a:p>
            <a:r>
              <a:rPr lang="en-US"/>
              <a:t>Мишићна слабост уз развој контрактура доводи до настанка инвалидитета код ових болесника.</a:t>
            </a:r>
          </a:p>
          <a:p>
            <a:r>
              <a:rPr lang="en-US"/>
              <a:t>Обични имају нижи </a:t>
            </a:r>
            <a:r>
              <a:rPr lang="sr-Latn-CS"/>
              <a:t>IQ.</a:t>
            </a:r>
            <a:endParaRPr lang="en-US"/>
          </a:p>
          <a:p>
            <a:endParaRPr 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DAE5C6-45E1-405D-BD62-C52859D47E3F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advTm="3160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Терапија </a:t>
            </a:r>
          </a:p>
        </p:txBody>
      </p:sp>
      <p:sp>
        <p:nvSpPr>
          <p:cNvPr id="12291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/>
              <a:t>Лечење деце са мишићном дистрофијом подразумева </a:t>
            </a:r>
            <a:r>
              <a:rPr lang="en-US" b="1"/>
              <a:t>мултидисциплинарни приступ</a:t>
            </a:r>
            <a:r>
              <a:rPr lang="en-US"/>
              <a:t>.</a:t>
            </a:r>
          </a:p>
          <a:p>
            <a:pPr>
              <a:lnSpc>
                <a:spcPct val="150000"/>
              </a:lnSpc>
            </a:pPr>
            <a:r>
              <a:rPr lang="en-US"/>
              <a:t>Укључени су неуролог, ортопед, кардиолог, пулмолог, психијатар, физијатар, радни терапеут, медицинска сестра, социјални радник.</a:t>
            </a:r>
          </a:p>
          <a:p>
            <a:pPr>
              <a:lnSpc>
                <a:spcPct val="150000"/>
              </a:lnSpc>
            </a:pPr>
            <a:r>
              <a:rPr lang="en-US"/>
              <a:t>Њихов заједнички циљ је да допринесу што бољем квалитету живота оболелих.</a:t>
            </a:r>
          </a:p>
          <a:p>
            <a:endParaRPr 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698698-5EDB-470B-99AB-7E5396353057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  <p:transition advTm="26248"/>
</p:sld>
</file>

<file path=ppt/theme/theme1.xml><?xml version="1.0" encoding="utf-8"?>
<a:theme xmlns:a="http://schemas.openxmlformats.org/drawingml/2006/main" name="Blueprint">
  <a:themeElements>
    <a:clrScheme name="Blueprint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Blueprin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ema">
  <a:themeElements>
    <a:clrScheme name="Kancelarij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arij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arij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Designs\Blueprint.pot</Template>
  <TotalTime>8160</TotalTime>
  <Words>493</Words>
  <Application>Microsoft Office PowerPoint</Application>
  <PresentationFormat>On-screen Show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Tahoma</vt:lpstr>
      <vt:lpstr>Calibri</vt:lpstr>
      <vt:lpstr>Wingdings</vt:lpstr>
      <vt:lpstr>Blueprint</vt:lpstr>
      <vt:lpstr> МИШИЋНЕ ДИСТРОФИЈЕ КОД ДЕЦЕ </vt:lpstr>
      <vt:lpstr>PowerPoint Presentation</vt:lpstr>
      <vt:lpstr>PowerPoint Presentation</vt:lpstr>
      <vt:lpstr>PowerPoint Presentation</vt:lpstr>
      <vt:lpstr>Мишићне дистрофије</vt:lpstr>
      <vt:lpstr>Клиничка слика- Дишенова дистрофија</vt:lpstr>
      <vt:lpstr>PowerPoint Presentation</vt:lpstr>
      <vt:lpstr>PowerPoint Presentation</vt:lpstr>
      <vt:lpstr>Терапија </vt:lpstr>
      <vt:lpstr>Рехабилитација </vt:lpstr>
      <vt:lpstr>Рехабилитација </vt:lpstr>
      <vt:lpstr>PowerPoint Presentation</vt:lpstr>
      <vt:lpstr>PowerPoint Presentation</vt:lpstr>
      <vt:lpstr>Физикална терапија </vt:lpstr>
    </vt:vector>
  </TitlesOfParts>
  <Company>BOOX Computers, Kragujevac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Rehabilitacija traumatoloških bolesnika</dc:title>
  <dc:creator>WIN98SE</dc:creator>
  <cp:lastModifiedBy>Vesna</cp:lastModifiedBy>
  <cp:revision>1000</cp:revision>
  <dcterms:created xsi:type="dcterms:W3CDTF">2002-12-17T12:07:36Z</dcterms:created>
  <dcterms:modified xsi:type="dcterms:W3CDTF">2024-08-30T08:31:45Z</dcterms:modified>
</cp:coreProperties>
</file>